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739" r:id="rId8"/>
    <p:sldId id="1798" r:id="rId9"/>
    <p:sldId id="1972" r:id="rId10"/>
    <p:sldId id="1799" r:id="rId11"/>
    <p:sldId id="1785" r:id="rId12"/>
    <p:sldId id="1786" r:id="rId13"/>
    <p:sldId id="1789" r:id="rId14"/>
    <p:sldId id="735" r:id="rId15"/>
    <p:sldId id="736" r:id="rId16"/>
    <p:sldId id="1787" r:id="rId17"/>
    <p:sldId id="737" r:id="rId18"/>
    <p:sldId id="738" r:id="rId19"/>
    <p:sldId id="1797" r:id="rId20"/>
    <p:sldId id="1975" r:id="rId21"/>
    <p:sldId id="1795" r:id="rId22"/>
    <p:sldId id="1988" r:id="rId23"/>
    <p:sldId id="1989" r:id="rId24"/>
    <p:sldId id="1990" r:id="rId25"/>
    <p:sldId id="1991" r:id="rId26"/>
    <p:sldId id="1992" r:id="rId27"/>
    <p:sldId id="1993" r:id="rId28"/>
    <p:sldId id="1994" r:id="rId29"/>
    <p:sldId id="1995" r:id="rId30"/>
    <p:sldId id="1996" r:id="rId31"/>
    <p:sldId id="1998" r:id="rId32"/>
    <p:sldId id="1999"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2399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4.tiff"/><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7C1CAF-1AFD-E24E-92D8-BF13136B001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系列之</a:t>
            </a:r>
            <a:r>
              <a:rPr lang="en-US" altLang="zh-CN" sz="4000" dirty="0">
                <a:solidFill>
                  <a:schemeClr val="bg1"/>
                </a:solidFill>
                <a:latin typeface="Microsoft YaHei" panose="020B0503020204020204" pitchFamily="34" charset="-122"/>
                <a:ea typeface="Microsoft YaHei" panose="020B0503020204020204" pitchFamily="34" charset="-122"/>
              </a:rPr>
              <a:t>PyTorch</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16124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TorchDynamo</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dirty="0"/>
              <a:t>获取计算图的主要方式 </a:t>
            </a:r>
            <a:r>
              <a:rPr lang="en-US" altLang="zh-CN" dirty="0"/>
              <a:t>(I)</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r>
              <a:rPr lang="zh-CN" altLang="en-US" sz="2000" b="1" dirty="0">
                <a:latin typeface="Gill Sans MT" panose="020B0502020104020203" pitchFamily="34" charset="0"/>
              </a:rPr>
              <a:t>基于追踪</a:t>
            </a:r>
            <a:r>
              <a:rPr lang="en-US" altLang="zh-CN" sz="2000" b="1" dirty="0">
                <a:latin typeface="Gill Sans MT" panose="020B0502020104020203" pitchFamily="34" charset="0"/>
              </a:rPr>
              <a:t>Trace</a:t>
            </a:r>
            <a:r>
              <a:rPr lang="zh-CN" altLang="en-US" sz="2000" b="1" dirty="0">
                <a:latin typeface="Gill Sans MT" panose="020B0502020104020203" pitchFamily="34" charset="0"/>
              </a:rPr>
              <a:t>：</a:t>
            </a:r>
            <a:r>
              <a:rPr lang="zh-CN" altLang="en-US" sz="2000" dirty="0">
                <a:latin typeface="Gill Sans MT" panose="020B0502020104020203" pitchFamily="34" charset="0"/>
              </a:rPr>
              <a:t>直接执行用户代码，记录下算子调用序列，将算子调用序列保存为静态图，执行中脱离前端语言环境，由运行时按照静态图逻辑执行；</a:t>
            </a:r>
          </a:p>
          <a:p>
            <a:endParaRPr kumimoji="1" lang="zh-CN" altLang="en-US" sz="2000" dirty="0">
              <a:latin typeface="Gill Sans MT" panose="020B0502020104020203" pitchFamily="34" charset="0"/>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18147" y="548679"/>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749895"/>
            <a:ext cx="1056700"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FX</a:t>
            </a:r>
            <a:endParaRPr lang="zh-CN" altLang="en-US" sz="2400" b="1" dirty="0" err="1">
              <a:solidFill>
                <a:srgbClr val="59595A"/>
              </a:solidFill>
              <a:latin typeface="+mj-ea"/>
              <a:ea typeface="+mj-ea"/>
            </a:endParaRPr>
          </a:p>
        </p:txBody>
      </p:sp>
      <p:pic>
        <p:nvPicPr>
          <p:cNvPr id="14" name="图片 13">
            <a:extLst>
              <a:ext uri="{FF2B5EF4-FFF2-40B4-BE49-F238E27FC236}">
                <a16:creationId xmlns:a16="http://schemas.microsoft.com/office/drawing/2014/main" id="{E1F31E5B-9683-004B-805C-56E0FCEE563A}"/>
              </a:ext>
            </a:extLst>
          </p:cNvPr>
          <p:cNvPicPr>
            <a:picLocks noChangeAspect="1"/>
          </p:cNvPicPr>
          <p:nvPr/>
        </p:nvPicPr>
        <p:blipFill>
          <a:blip r:embed="rId3"/>
          <a:stretch>
            <a:fillRect/>
          </a:stretch>
        </p:blipFill>
        <p:spPr>
          <a:xfrm>
            <a:off x="985813" y="2522704"/>
            <a:ext cx="8042597" cy="3655726"/>
          </a:xfrm>
          <a:prstGeom prst="rect">
            <a:avLst/>
          </a:prstGeom>
        </p:spPr>
      </p:pic>
    </p:spTree>
    <p:extLst>
      <p:ext uri="{BB962C8B-B14F-4D97-AF65-F5344CB8AC3E}">
        <p14:creationId xmlns:p14="http://schemas.microsoft.com/office/powerpoint/2010/main" val="131217328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dirty="0"/>
              <a:t>获取计算图的主要方式 </a:t>
            </a:r>
            <a:r>
              <a:rPr lang="en-US" altLang="zh-CN" dirty="0"/>
              <a:t>(I)</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r>
              <a:rPr lang="zh-CN" altLang="en-US" sz="2000" b="1" dirty="0">
                <a:latin typeface="Gill Sans MT" panose="020B0502020104020203" pitchFamily="34" charset="0"/>
              </a:rPr>
              <a:t>基于追踪</a:t>
            </a:r>
            <a:r>
              <a:rPr lang="en-US" altLang="zh-CN" sz="2000" b="1" dirty="0">
                <a:latin typeface="Gill Sans MT" panose="020B0502020104020203" pitchFamily="34" charset="0"/>
              </a:rPr>
              <a:t>Trace</a:t>
            </a:r>
            <a:r>
              <a:rPr lang="zh-CN" altLang="en-US" sz="2000" b="1" dirty="0">
                <a:latin typeface="Gill Sans MT" panose="020B0502020104020203" pitchFamily="34" charset="0"/>
              </a:rPr>
              <a:t>：</a:t>
            </a:r>
            <a:r>
              <a:rPr lang="zh-CN" altLang="en-US" sz="2000" dirty="0">
                <a:latin typeface="Gill Sans MT" panose="020B0502020104020203" pitchFamily="34" charset="0"/>
              </a:rPr>
              <a:t>直接执行用户代码，记录下算子调用序列，将算子调用序列保存为静态图，执行中脱离前端语言环境，由运行时按照静态图逻辑执行；</a:t>
            </a:r>
          </a:p>
          <a:p>
            <a:endParaRPr kumimoji="1" lang="zh-CN" altLang="en-US" sz="2000" dirty="0">
              <a:latin typeface="Gill Sans MT" panose="020B0502020104020203" pitchFamily="34" charset="0"/>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18147" y="548679"/>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749895"/>
            <a:ext cx="1056700"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FX</a:t>
            </a:r>
            <a:endParaRPr lang="zh-CN" altLang="en-US" sz="2400" b="1" dirty="0" err="1">
              <a:solidFill>
                <a:srgbClr val="59595A"/>
              </a:solidFill>
              <a:latin typeface="+mj-ea"/>
              <a:ea typeface="+mj-ea"/>
            </a:endParaRPr>
          </a:p>
        </p:txBody>
      </p:sp>
      <p:sp>
        <p:nvSpPr>
          <p:cNvPr id="9" name="矩形 8">
            <a:extLst>
              <a:ext uri="{FF2B5EF4-FFF2-40B4-BE49-F238E27FC236}">
                <a16:creationId xmlns:a16="http://schemas.microsoft.com/office/drawing/2014/main" id="{BDAB8F87-91A0-4148-BE6F-C7DA95A5A0BD}"/>
              </a:ext>
            </a:extLst>
          </p:cNvPr>
          <p:cNvSpPr/>
          <p:nvPr/>
        </p:nvSpPr>
        <p:spPr>
          <a:xfrm>
            <a:off x="691989" y="3724862"/>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374154"/>
                </a:solidFill>
                <a:latin typeface="+mj-ea"/>
                <a:ea typeface="+mj-ea"/>
              </a:rPr>
              <a:t>能够更广泛地支持宿主语言中的各种动态控制流语句</a:t>
            </a:r>
            <a:r>
              <a:rPr lang="zh-CN" altLang="en-US" sz="2000" kern="0" dirty="0">
                <a:solidFill>
                  <a:srgbClr val="374154"/>
                </a:solidFill>
                <a:latin typeface="+mj-ea"/>
                <a:ea typeface="+mj-ea"/>
              </a:rPr>
              <a:t>；</a:t>
            </a:r>
            <a:endParaRPr lang="en-US" altLang="zh-CN" sz="2000" kern="0" dirty="0">
              <a:solidFill>
                <a:srgbClr val="374154"/>
              </a:solidFill>
              <a:latin typeface="+mj-ea"/>
              <a:ea typeface="+mj-ea"/>
            </a:endParaRPr>
          </a:p>
        </p:txBody>
      </p:sp>
      <p:sp>
        <p:nvSpPr>
          <p:cNvPr id="10" name="矩形 9">
            <a:extLst>
              <a:ext uri="{FF2B5EF4-FFF2-40B4-BE49-F238E27FC236}">
                <a16:creationId xmlns:a16="http://schemas.microsoft.com/office/drawing/2014/main" id="{CF813537-2D70-5C43-8D3B-4799DD020496}"/>
              </a:ext>
            </a:extLst>
          </p:cNvPr>
          <p:cNvSpPr/>
          <p:nvPr/>
        </p:nvSpPr>
        <p:spPr>
          <a:xfrm>
            <a:off x="691989" y="4653136"/>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EC5D2146-9542-6B48-AD7A-E60B8F62C270}"/>
              </a:ext>
            </a:extLst>
          </p:cNvPr>
          <p:cNvSpPr/>
          <p:nvPr/>
        </p:nvSpPr>
        <p:spPr>
          <a:xfrm>
            <a:off x="691989" y="329281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DEBADFD2-8B72-094A-853C-D6FB59A9A33D}"/>
              </a:ext>
            </a:extLst>
          </p:cNvPr>
          <p:cNvSpPr/>
          <p:nvPr/>
        </p:nvSpPr>
        <p:spPr>
          <a:xfrm>
            <a:off x="691989" y="5100133"/>
            <a:ext cx="10518960" cy="496226"/>
          </a:xfrm>
          <a:prstGeom prst="rect">
            <a:avLst/>
          </a:prstGeom>
        </p:spPr>
        <p:txBody>
          <a:bodyPr wrap="square">
            <a:spAutoFit/>
          </a:bodyPr>
          <a:lstStyle/>
          <a:p>
            <a:pPr marL="239106" indent="-239106" defTabSz="1218804" eaLnBrk="0" hangingPunct="0">
              <a:lnSpc>
                <a:spcPct val="150000"/>
              </a:lnSpc>
              <a:spcBef>
                <a:spcPts val="0"/>
              </a:spcBef>
              <a:buClr>
                <a:srgbClr val="71B2FF"/>
              </a:buClr>
              <a:buFontTx/>
              <a:buChar char="•"/>
            </a:pPr>
            <a:r>
              <a:rPr lang="zh-CN" altLang="en-US" sz="2000" kern="0" dirty="0">
                <a:solidFill>
                  <a:srgbClr val="374154"/>
                </a:solidFill>
                <a:latin typeface="+mj-ea"/>
                <a:ea typeface="+mj-ea"/>
              </a:rPr>
              <a:t>执行场景受限，</a:t>
            </a:r>
            <a:r>
              <a:rPr lang="zh-CN" altLang="en-US" sz="2000" dirty="0">
                <a:solidFill>
                  <a:srgbClr val="374154"/>
                </a:solidFill>
                <a:latin typeface="+mj-ea"/>
                <a:ea typeface="+mj-ea"/>
              </a:rPr>
              <a:t>只能保留程序有限执行轨迹并线性化，静态图失去源程序完整控制结构；</a:t>
            </a:r>
            <a:endParaRPr lang="en-US" altLang="zh-CN" sz="2000" kern="0" dirty="0">
              <a:solidFill>
                <a:srgbClr val="374154"/>
              </a:solidFill>
              <a:latin typeface="+mj-ea"/>
              <a:ea typeface="+mj-ea"/>
            </a:endParaRPr>
          </a:p>
        </p:txBody>
      </p:sp>
    </p:spTree>
    <p:extLst>
      <p:ext uri="{BB962C8B-B14F-4D97-AF65-F5344CB8AC3E}">
        <p14:creationId xmlns:p14="http://schemas.microsoft.com/office/powerpoint/2010/main" val="1558618323"/>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dirty="0"/>
              <a:t>获取计算图的主要方式 </a:t>
            </a:r>
            <a:r>
              <a:rPr lang="en-US" altLang="zh-CN" dirty="0"/>
              <a:t>(II)</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pPr>
              <a:lnSpc>
                <a:spcPct val="150000"/>
              </a:lnSpc>
            </a:pPr>
            <a:r>
              <a:rPr lang="zh-CN" altLang="en-US" sz="2000" b="1" dirty="0">
                <a:latin typeface="Gill Sans MT" panose="020B0502020104020203" pitchFamily="34" charset="0"/>
              </a:rPr>
              <a:t>基于源代码解析：</a:t>
            </a:r>
            <a:r>
              <a:rPr lang="zh-CN" altLang="en-US" sz="2000" dirty="0">
                <a:latin typeface="Gill Sans MT" panose="020B0502020104020203" pitchFamily="34" charset="0"/>
              </a:rPr>
              <a:t>以宿主语言的抽象语法树（</a:t>
            </a:r>
            <a:r>
              <a:rPr lang="en-US" altLang="zh-CN" sz="2000" dirty="0">
                <a:latin typeface="Gill Sans MT" panose="020B0502020104020203" pitchFamily="34" charset="0"/>
              </a:rPr>
              <a:t>AST</a:t>
            </a:r>
            <a:r>
              <a:rPr lang="zh-CN" altLang="en-US" sz="2000" dirty="0">
                <a:latin typeface="Gill Sans MT" panose="020B0502020104020203" pitchFamily="34" charset="0"/>
              </a:rPr>
              <a:t>）为输入，转化为内部语法树，经过别名分析，</a:t>
            </a:r>
            <a:r>
              <a:rPr lang="en-US" altLang="zh-CN" sz="2000" dirty="0">
                <a:latin typeface="Gill Sans MT" panose="020B0502020104020203" pitchFamily="34" charset="0"/>
              </a:rPr>
              <a:t>SSA</a:t>
            </a:r>
            <a:r>
              <a:rPr lang="zh-CN" altLang="en-US" sz="2000" dirty="0">
                <a:latin typeface="Gill Sans MT" panose="020B0502020104020203" pitchFamily="34" charset="0"/>
              </a:rPr>
              <a:t>（</a:t>
            </a:r>
            <a:r>
              <a:rPr lang="en-US" altLang="zh-CN" sz="2000" dirty="0">
                <a:latin typeface="Gill Sans MT" panose="020B0502020104020203" pitchFamily="34" charset="0"/>
              </a:rPr>
              <a:t>static single value assignment</a:t>
            </a:r>
            <a:r>
              <a:rPr lang="zh-CN" altLang="en-US" sz="2000" dirty="0">
                <a:latin typeface="Gill Sans MT" panose="020B0502020104020203" pitchFamily="34" charset="0"/>
              </a:rPr>
              <a:t>），类型推断等</a:t>
            </a:r>
            <a:r>
              <a:rPr lang="en-US" altLang="zh-CN" sz="2000" dirty="0">
                <a:latin typeface="Gill Sans MT" panose="020B0502020104020203" pitchFamily="34" charset="0"/>
              </a:rPr>
              <a:t>Pass</a:t>
            </a:r>
            <a:r>
              <a:rPr lang="zh-CN" altLang="en-US" sz="2000" dirty="0">
                <a:latin typeface="Gill Sans MT" panose="020B0502020104020203" pitchFamily="34" charset="0"/>
              </a:rPr>
              <a:t>，转换为计算图表示；</a:t>
            </a:r>
          </a:p>
          <a:p>
            <a:pPr>
              <a:lnSpc>
                <a:spcPct val="150000"/>
              </a:lnSpc>
            </a:pPr>
            <a:endParaRPr kumimoji="1" lang="zh-CN" altLang="en-US" sz="2000" dirty="0">
              <a:latin typeface="Gill Sans MT" panose="020B0502020104020203" pitchFamily="34" charset="0"/>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18147" y="548679"/>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749895"/>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10" name="图片 9">
            <a:extLst>
              <a:ext uri="{FF2B5EF4-FFF2-40B4-BE49-F238E27FC236}">
                <a16:creationId xmlns:a16="http://schemas.microsoft.com/office/drawing/2014/main" id="{F6430F7B-6A76-8046-B9BD-9EAB4CEDFBD7}"/>
              </a:ext>
            </a:extLst>
          </p:cNvPr>
          <p:cNvPicPr>
            <a:picLocks noChangeAspect="1"/>
          </p:cNvPicPr>
          <p:nvPr/>
        </p:nvPicPr>
        <p:blipFill>
          <a:blip r:embed="rId3"/>
          <a:stretch>
            <a:fillRect/>
          </a:stretch>
        </p:blipFill>
        <p:spPr>
          <a:xfrm>
            <a:off x="5090269" y="2968105"/>
            <a:ext cx="6768752" cy="2981316"/>
          </a:xfrm>
          <a:prstGeom prst="rect">
            <a:avLst/>
          </a:prstGeom>
        </p:spPr>
      </p:pic>
      <p:pic>
        <p:nvPicPr>
          <p:cNvPr id="9" name="图片 8">
            <a:extLst>
              <a:ext uri="{FF2B5EF4-FFF2-40B4-BE49-F238E27FC236}">
                <a16:creationId xmlns:a16="http://schemas.microsoft.com/office/drawing/2014/main" id="{EC360C24-806D-7B4E-81CF-A5B706CAD93C}"/>
              </a:ext>
            </a:extLst>
          </p:cNvPr>
          <p:cNvPicPr>
            <a:picLocks noChangeAspect="1"/>
          </p:cNvPicPr>
          <p:nvPr/>
        </p:nvPicPr>
        <p:blipFill>
          <a:blip r:embed="rId4"/>
          <a:stretch>
            <a:fillRect/>
          </a:stretch>
        </p:blipFill>
        <p:spPr>
          <a:xfrm>
            <a:off x="577081" y="2901315"/>
            <a:ext cx="3976786" cy="3114897"/>
          </a:xfrm>
          <a:prstGeom prst="rect">
            <a:avLst/>
          </a:prstGeom>
        </p:spPr>
      </p:pic>
    </p:spTree>
    <p:extLst>
      <p:ext uri="{BB962C8B-B14F-4D97-AF65-F5344CB8AC3E}">
        <p14:creationId xmlns:p14="http://schemas.microsoft.com/office/powerpoint/2010/main" val="184715203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dirty="0"/>
              <a:t>获取计算图的主要方式 </a:t>
            </a:r>
            <a:r>
              <a:rPr lang="en-US" altLang="zh-CN" dirty="0"/>
              <a:t>(II)</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pPr>
              <a:lnSpc>
                <a:spcPct val="150000"/>
              </a:lnSpc>
            </a:pPr>
            <a:r>
              <a:rPr lang="zh-CN" altLang="en-US" sz="2000" b="1" dirty="0">
                <a:latin typeface="Gill Sans MT" panose="020B0502020104020203" pitchFamily="34" charset="0"/>
              </a:rPr>
              <a:t>基于源代码解析：</a:t>
            </a:r>
            <a:r>
              <a:rPr lang="zh-CN" altLang="en-US" sz="2000" dirty="0">
                <a:latin typeface="Gill Sans MT" panose="020B0502020104020203" pitchFamily="34" charset="0"/>
              </a:rPr>
              <a:t>以宿主语言的抽象语法树（</a:t>
            </a:r>
            <a:r>
              <a:rPr lang="en-US" altLang="zh-CN" sz="2000" dirty="0">
                <a:latin typeface="Gill Sans MT" panose="020B0502020104020203" pitchFamily="34" charset="0"/>
              </a:rPr>
              <a:t>AST</a:t>
            </a:r>
            <a:r>
              <a:rPr lang="zh-CN" altLang="en-US" sz="2000" dirty="0">
                <a:latin typeface="Gill Sans MT" panose="020B0502020104020203" pitchFamily="34" charset="0"/>
              </a:rPr>
              <a:t>）为输入，转化为内部语法树，经过别名分析，</a:t>
            </a:r>
            <a:r>
              <a:rPr lang="en-US" altLang="zh-CN" sz="2000" dirty="0">
                <a:latin typeface="Gill Sans MT" panose="020B0502020104020203" pitchFamily="34" charset="0"/>
              </a:rPr>
              <a:t>SSA</a:t>
            </a:r>
            <a:r>
              <a:rPr lang="zh-CN" altLang="en-US" sz="2000" dirty="0">
                <a:latin typeface="Gill Sans MT" panose="020B0502020104020203" pitchFamily="34" charset="0"/>
              </a:rPr>
              <a:t>（</a:t>
            </a:r>
            <a:r>
              <a:rPr lang="en-US" altLang="zh-CN" sz="2000" dirty="0">
                <a:latin typeface="Gill Sans MT" panose="020B0502020104020203" pitchFamily="34" charset="0"/>
              </a:rPr>
              <a:t>static single value assignment</a:t>
            </a:r>
            <a:r>
              <a:rPr lang="zh-CN" altLang="en-US" sz="2000" dirty="0">
                <a:latin typeface="Gill Sans MT" panose="020B0502020104020203" pitchFamily="34" charset="0"/>
              </a:rPr>
              <a:t>），类型推断等</a:t>
            </a:r>
            <a:r>
              <a:rPr lang="en-US" altLang="zh-CN" sz="2000" dirty="0">
                <a:latin typeface="Gill Sans MT" panose="020B0502020104020203" pitchFamily="34" charset="0"/>
              </a:rPr>
              <a:t>Pass</a:t>
            </a:r>
            <a:r>
              <a:rPr lang="zh-CN" altLang="en-US" sz="2000" dirty="0">
                <a:latin typeface="Gill Sans MT" panose="020B0502020104020203" pitchFamily="34" charset="0"/>
              </a:rPr>
              <a:t>，转换为计算图表示；</a:t>
            </a:r>
          </a:p>
          <a:p>
            <a:pPr>
              <a:lnSpc>
                <a:spcPct val="150000"/>
              </a:lnSpc>
            </a:pPr>
            <a:endParaRPr kumimoji="1" lang="zh-CN" altLang="en-US" sz="2000" dirty="0">
              <a:latin typeface="Gill Sans MT" panose="020B0502020104020203" pitchFamily="34" charset="0"/>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18147" y="548679"/>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749895"/>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sp>
        <p:nvSpPr>
          <p:cNvPr id="9" name="矩形 8">
            <a:extLst>
              <a:ext uri="{FF2B5EF4-FFF2-40B4-BE49-F238E27FC236}">
                <a16:creationId xmlns:a16="http://schemas.microsoft.com/office/drawing/2014/main" id="{27ACB5E8-292A-714B-9A49-D8DCF3E47FD4}"/>
              </a:ext>
            </a:extLst>
          </p:cNvPr>
          <p:cNvSpPr/>
          <p:nvPr/>
        </p:nvSpPr>
        <p:spPr>
          <a:xfrm>
            <a:off x="691989" y="3325054"/>
            <a:ext cx="10518960" cy="499560"/>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374154"/>
                </a:solidFill>
                <a:latin typeface="+mj-ea"/>
                <a:ea typeface="+mj-ea"/>
              </a:rPr>
              <a:t>能够更广泛地支持宿主语言中的各种动态控制流语句</a:t>
            </a:r>
            <a:endParaRPr lang="en-US" altLang="zh-CN" sz="2000" kern="0" dirty="0">
              <a:solidFill>
                <a:srgbClr val="374154"/>
              </a:solidFill>
              <a:latin typeface="+mj-ea"/>
              <a:ea typeface="+mj-ea"/>
            </a:endParaRPr>
          </a:p>
        </p:txBody>
      </p:sp>
      <p:sp>
        <p:nvSpPr>
          <p:cNvPr id="10" name="矩形 9">
            <a:extLst>
              <a:ext uri="{FF2B5EF4-FFF2-40B4-BE49-F238E27FC236}">
                <a16:creationId xmlns:a16="http://schemas.microsoft.com/office/drawing/2014/main" id="{8738E1B2-A807-6543-B693-DF75EABCB2FA}"/>
              </a:ext>
            </a:extLst>
          </p:cNvPr>
          <p:cNvSpPr/>
          <p:nvPr/>
        </p:nvSpPr>
        <p:spPr>
          <a:xfrm>
            <a:off x="691989" y="4189150"/>
            <a:ext cx="697627" cy="400110"/>
          </a:xfrm>
          <a:prstGeom prst="rect">
            <a:avLst/>
          </a:prstGeom>
        </p:spPr>
        <p:txBody>
          <a:bodyPr wrap="none">
            <a:spAutoFit/>
          </a:bodyPr>
          <a:lstStyle/>
          <a:p>
            <a:pPr algn="ctr"/>
            <a:r>
              <a:rPr lang="zh-CN" altLang="en-US" sz="2000" b="1" dirty="0">
                <a:solidFill>
                  <a:srgbClr val="FFC000"/>
                </a:solidFill>
                <a:latin typeface="+mj-ea"/>
                <a:ea typeface="+mj-ea"/>
              </a:rPr>
              <a:t>缺点</a:t>
            </a:r>
          </a:p>
        </p:txBody>
      </p:sp>
      <p:sp>
        <p:nvSpPr>
          <p:cNvPr id="11" name="矩形 10">
            <a:extLst>
              <a:ext uri="{FF2B5EF4-FFF2-40B4-BE49-F238E27FC236}">
                <a16:creationId xmlns:a16="http://schemas.microsoft.com/office/drawing/2014/main" id="{00E7A1EF-8A48-9F4A-B02D-717B272EC8EA}"/>
              </a:ext>
            </a:extLst>
          </p:cNvPr>
          <p:cNvSpPr/>
          <p:nvPr/>
        </p:nvSpPr>
        <p:spPr>
          <a:xfrm>
            <a:off x="691989" y="2924944"/>
            <a:ext cx="697627" cy="400110"/>
          </a:xfrm>
          <a:prstGeom prst="rect">
            <a:avLst/>
          </a:prstGeom>
        </p:spPr>
        <p:txBody>
          <a:bodyPr wrap="none">
            <a:spAutoFit/>
          </a:bodyPr>
          <a:lstStyle/>
          <a:p>
            <a:pPr algn="ctr"/>
            <a:r>
              <a:rPr lang="zh-CN" altLang="en-US" sz="2000" b="1" dirty="0">
                <a:solidFill>
                  <a:srgbClr val="FFC000"/>
                </a:solidFill>
                <a:latin typeface="+mj-ea"/>
                <a:ea typeface="+mj-ea"/>
              </a:rPr>
              <a:t>优点</a:t>
            </a:r>
          </a:p>
        </p:txBody>
      </p:sp>
      <p:sp>
        <p:nvSpPr>
          <p:cNvPr id="12" name="矩形 11">
            <a:extLst>
              <a:ext uri="{FF2B5EF4-FFF2-40B4-BE49-F238E27FC236}">
                <a16:creationId xmlns:a16="http://schemas.microsoft.com/office/drawing/2014/main" id="{7CAFC45F-C721-8740-B52A-17101BF0D049}"/>
              </a:ext>
            </a:extLst>
          </p:cNvPr>
          <p:cNvSpPr/>
          <p:nvPr/>
        </p:nvSpPr>
        <p:spPr>
          <a:xfrm>
            <a:off x="691989" y="4636147"/>
            <a:ext cx="10518960" cy="1419556"/>
          </a:xfrm>
          <a:prstGeom prst="rect">
            <a:avLst/>
          </a:prstGeom>
        </p:spPr>
        <p:txBody>
          <a:bodyPr wrap="square">
            <a:spAutoFit/>
          </a:bodyPr>
          <a:lstStyle/>
          <a:p>
            <a:pPr marL="239106" indent="-239106" defTabSz="1218804" eaLnBrk="0" hangingPunct="0">
              <a:lnSpc>
                <a:spcPct val="150000"/>
              </a:lnSpc>
              <a:spcBef>
                <a:spcPts val="0"/>
              </a:spcBef>
              <a:buClr>
                <a:srgbClr val="71B2FF"/>
              </a:buClr>
              <a:buChar char="•"/>
            </a:pPr>
            <a:r>
              <a:rPr lang="zh-CN" altLang="en-US" sz="2000" dirty="0">
                <a:solidFill>
                  <a:srgbClr val="374154"/>
                </a:solidFill>
                <a:latin typeface="+mj-ea"/>
                <a:ea typeface="+mj-ea"/>
              </a:rPr>
              <a:t>后端实现和硬件实现会对静态图表示进行限制和约束，多硬件需要切分多后端执行逻辑；</a:t>
            </a:r>
            <a:endParaRPr lang="en-US" altLang="zh-CN" sz="2000" dirty="0">
              <a:solidFill>
                <a:srgbClr val="374154"/>
              </a:solidFill>
              <a:latin typeface="+mj-ea"/>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374154"/>
                </a:solidFill>
                <a:latin typeface="+mj-ea"/>
                <a:ea typeface="+mj-ea"/>
              </a:rPr>
              <a:t>宿主语言的控制流语句并不总是能成功映射到后端运行时系统的静态图表示；</a:t>
            </a:r>
            <a:endParaRPr lang="en-US" altLang="zh-CN" sz="2000" dirty="0">
              <a:solidFill>
                <a:srgbClr val="374154"/>
              </a:solidFill>
              <a:latin typeface="+mj-ea"/>
              <a:ea typeface="+mj-ea"/>
            </a:endParaRPr>
          </a:p>
          <a:p>
            <a:pPr marL="239106" indent="-239106" defTabSz="1218804" eaLnBrk="0" hangingPunct="0">
              <a:lnSpc>
                <a:spcPct val="150000"/>
              </a:lnSpc>
              <a:spcBef>
                <a:spcPts val="0"/>
              </a:spcBef>
              <a:buClr>
                <a:srgbClr val="71B2FF"/>
              </a:buClr>
              <a:buChar char="•"/>
            </a:pPr>
            <a:r>
              <a:rPr lang="zh-CN" altLang="en-US" sz="2000" dirty="0">
                <a:solidFill>
                  <a:srgbClr val="374154"/>
                </a:solidFill>
                <a:latin typeface="+mj-ea"/>
                <a:ea typeface="+mj-ea"/>
              </a:rPr>
              <a:t>遇到过度灵活的动态控制流语句，运行时会退回到由前端语言跨语言调用驱动后端执行；</a:t>
            </a:r>
            <a:endParaRPr lang="en-US" altLang="zh-CN" sz="2000" kern="0" dirty="0">
              <a:solidFill>
                <a:srgbClr val="374154"/>
              </a:solidFill>
              <a:latin typeface="+mj-ea"/>
              <a:ea typeface="+mj-ea"/>
            </a:endParaRPr>
          </a:p>
        </p:txBody>
      </p:sp>
    </p:spTree>
    <p:extLst>
      <p:ext uri="{BB962C8B-B14F-4D97-AF65-F5344CB8AC3E}">
        <p14:creationId xmlns:p14="http://schemas.microsoft.com/office/powerpoint/2010/main" val="425218257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en-US" altLang="zh-CN" sz="2800" dirty="0"/>
              <a:t>PyTorch </a:t>
            </a:r>
            <a:r>
              <a:rPr lang="zh-CN" altLang="en-US" sz="2800" dirty="0"/>
              <a:t>编译的尝试</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pPr>
              <a:lnSpc>
                <a:spcPct val="150000"/>
              </a:lnSpc>
            </a:pPr>
            <a:r>
              <a:rPr lang="en-US" altLang="zh-CN" sz="2000" dirty="0">
                <a:latin typeface="Gill Sans MT" panose="020B0502020104020203" pitchFamily="34" charset="0"/>
              </a:rPr>
              <a:t>Torch</a:t>
            </a:r>
            <a:r>
              <a:rPr lang="zh-CN" altLang="en-US" sz="2000" dirty="0">
                <a:latin typeface="Gill Sans MT" panose="020B0502020104020203" pitchFamily="34" charset="0"/>
              </a:rPr>
              <a:t> </a:t>
            </a:r>
            <a:r>
              <a:rPr lang="en-US" altLang="zh-CN" sz="2000" dirty="0">
                <a:latin typeface="Gill Sans MT" panose="020B0502020104020203" pitchFamily="34" charset="0"/>
              </a:rPr>
              <a:t>FX</a:t>
            </a:r>
          </a:p>
          <a:p>
            <a:pPr>
              <a:lnSpc>
                <a:spcPct val="150000"/>
              </a:lnSpc>
            </a:pPr>
            <a:r>
              <a:rPr kumimoji="1" lang="en-US" altLang="zh-CN" sz="2000" dirty="0">
                <a:latin typeface="Gill Sans MT" panose="020B0502020104020203" pitchFamily="34" charset="0"/>
              </a:rPr>
              <a:t>TorchScript</a:t>
            </a:r>
          </a:p>
          <a:p>
            <a:pPr>
              <a:lnSpc>
                <a:spcPct val="150000"/>
              </a:lnSpc>
            </a:pPr>
            <a:r>
              <a:rPr kumimoji="1" lang="en-US" altLang="zh-CN" sz="2000" dirty="0">
                <a:latin typeface="Gill Sans MT" panose="020B0502020104020203" pitchFamily="34" charset="0"/>
              </a:rPr>
              <a:t>Lazy</a:t>
            </a:r>
            <a:r>
              <a:rPr kumimoji="1" lang="zh-CN" altLang="en-US" sz="2000" dirty="0">
                <a:latin typeface="Gill Sans MT" panose="020B0502020104020203" pitchFamily="34" charset="0"/>
              </a:rPr>
              <a:t> </a:t>
            </a:r>
            <a:r>
              <a:rPr kumimoji="1" lang="en-US" altLang="zh-CN" sz="2000" dirty="0">
                <a:latin typeface="Gill Sans MT" panose="020B0502020104020203" pitchFamily="34" charset="0"/>
              </a:rPr>
              <a:t>Tensor</a:t>
            </a:r>
          </a:p>
          <a:p>
            <a:pPr>
              <a:lnSpc>
                <a:spcPct val="150000"/>
              </a:lnSpc>
            </a:pPr>
            <a:r>
              <a:rPr kumimoji="1" lang="en-US" altLang="zh-CN" dirty="0">
                <a:latin typeface="Gill Sans MT" panose="020B0502020104020203" pitchFamily="34" charset="0"/>
              </a:rPr>
              <a:t>TorchDynamo</a:t>
            </a:r>
            <a:endParaRPr kumimoji="1" lang="zh-CN" altLang="en-US" sz="2000" dirty="0">
              <a:latin typeface="Gill Sans MT" panose="020B0502020104020203" pitchFamily="34" charset="0"/>
            </a:endParaRP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30829" y="476671"/>
            <a:ext cx="576064" cy="864097"/>
          </a:xfrm>
          <a:prstGeom prst="rect">
            <a:avLst/>
          </a:prstGeom>
        </p:spPr>
      </p:pic>
    </p:spTree>
    <p:extLst>
      <p:ext uri="{BB962C8B-B14F-4D97-AF65-F5344CB8AC3E}">
        <p14:creationId xmlns:p14="http://schemas.microsoft.com/office/powerpoint/2010/main" val="2250402845"/>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TorchScript</a:t>
            </a: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原理</a:t>
            </a:r>
          </a:p>
        </p:txBody>
      </p:sp>
    </p:spTree>
    <p:extLst>
      <p:ext uri="{BB962C8B-B14F-4D97-AF65-F5344CB8AC3E}">
        <p14:creationId xmlns:p14="http://schemas.microsoft.com/office/powerpoint/2010/main" val="4293322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24026-04F7-F740-8553-4AD623BB6894}"/>
              </a:ext>
            </a:extLst>
          </p:cNvPr>
          <p:cNvSpPr>
            <a:spLocks noGrp="1"/>
          </p:cNvSpPr>
          <p:nvPr>
            <p:ph type="title"/>
          </p:nvPr>
        </p:nvSpPr>
        <p:spPr/>
        <p:txBody>
          <a:bodyPr/>
          <a:lstStyle/>
          <a:p>
            <a:r>
              <a:rPr lang="en-US" altLang="zh-CN"/>
              <a:t>TorchScript</a:t>
            </a:r>
            <a:endParaRPr lang="zh-CN" altLang="en-US" dirty="0"/>
          </a:p>
        </p:txBody>
      </p:sp>
      <p:sp>
        <p:nvSpPr>
          <p:cNvPr id="3" name="内容占位符 2">
            <a:extLst>
              <a:ext uri="{FF2B5EF4-FFF2-40B4-BE49-F238E27FC236}">
                <a16:creationId xmlns:a16="http://schemas.microsoft.com/office/drawing/2014/main" id="{44014912-6D9D-254D-A103-54EB0AA614B0}"/>
              </a:ext>
            </a:extLst>
          </p:cNvPr>
          <p:cNvSpPr>
            <a:spLocks noGrp="1"/>
          </p:cNvSpPr>
          <p:nvPr>
            <p:ph sz="half" idx="1"/>
          </p:nvPr>
        </p:nvSpPr>
        <p:spPr/>
        <p:txBody>
          <a:bodyPr/>
          <a:lstStyle/>
          <a:p>
            <a:pPr>
              <a:lnSpc>
                <a:spcPct val="150000"/>
              </a:lnSpc>
            </a:pPr>
            <a:r>
              <a:rPr lang="en-US" altLang="zh-CN" dirty="0">
                <a:latin typeface="Gill Sans MT" panose="020B0502020104020203" pitchFamily="34" charset="0"/>
              </a:rPr>
              <a:t>TorchScript </a:t>
            </a:r>
            <a:r>
              <a:rPr lang="zh-CN" altLang="en-US" dirty="0">
                <a:latin typeface="Gill Sans MT" panose="020B0502020104020203" pitchFamily="34" charset="0"/>
              </a:rPr>
              <a:t>是 </a:t>
            </a:r>
            <a:r>
              <a:rPr lang="en-US" altLang="zh-CN" dirty="0">
                <a:latin typeface="Gill Sans MT" panose="020B0502020104020203" pitchFamily="34" charset="0"/>
              </a:rPr>
              <a:t>Python </a:t>
            </a:r>
            <a:r>
              <a:rPr lang="zh-CN" altLang="en-US" dirty="0">
                <a:latin typeface="Gill Sans MT" panose="020B0502020104020203" pitchFamily="34" charset="0"/>
              </a:rPr>
              <a:t>的静态类型子集，可以通过 </a:t>
            </a:r>
            <a:r>
              <a:rPr lang="en-US" altLang="zh-CN" dirty="0">
                <a:latin typeface="Gill Sans MT" panose="020B0502020104020203" pitchFamily="34" charset="0"/>
              </a:rPr>
              <a:t>@torch.jit.script</a:t>
            </a:r>
            <a:r>
              <a:rPr lang="zh-CN" altLang="en-US" dirty="0">
                <a:latin typeface="Gill Sans MT" panose="020B0502020104020203" pitchFamily="34" charset="0"/>
              </a:rPr>
              <a:t> 装饰器进行</a:t>
            </a:r>
            <a:r>
              <a:rPr lang="en-US" altLang="zh-CN" dirty="0">
                <a:latin typeface="Gill Sans MT" panose="020B0502020104020203" pitchFamily="34" charset="0"/>
              </a:rPr>
              <a:t>Python</a:t>
            </a:r>
            <a:r>
              <a:rPr lang="zh-CN" altLang="en-US" dirty="0">
                <a:latin typeface="Gill Sans MT" panose="020B0502020104020203" pitchFamily="34" charset="0"/>
              </a:rPr>
              <a:t>源码解析或者通过基于跟踪（</a:t>
            </a:r>
            <a:r>
              <a:rPr lang="en-US" altLang="zh-CN" dirty="0">
                <a:latin typeface="Gill Sans MT" panose="020B0502020104020203" pitchFamily="34" charset="0"/>
              </a:rPr>
              <a:t>tracing</a:t>
            </a:r>
            <a:r>
              <a:rPr lang="zh-CN" altLang="en-US" dirty="0">
                <a:latin typeface="Gill Sans MT" panose="020B0502020104020203" pitchFamily="34" charset="0"/>
              </a:rPr>
              <a:t> </a:t>
            </a:r>
            <a:r>
              <a:rPr lang="en-US" altLang="zh-CN" dirty="0">
                <a:latin typeface="Gill Sans MT" panose="020B0502020104020203" pitchFamily="34" charset="0"/>
              </a:rPr>
              <a:t>base</a:t>
            </a:r>
            <a:r>
              <a:rPr lang="zh-CN" altLang="en-US" dirty="0">
                <a:latin typeface="Gill Sans MT" panose="020B0502020104020203" pitchFamily="34" charset="0"/>
              </a:rPr>
              <a:t>）从</a:t>
            </a:r>
            <a:r>
              <a:rPr lang="en-US" altLang="zh-CN" dirty="0">
                <a:latin typeface="Gill Sans MT" panose="020B0502020104020203" pitchFamily="34" charset="0"/>
              </a:rPr>
              <a:t>python</a:t>
            </a:r>
            <a:r>
              <a:rPr lang="zh-CN" altLang="en-US" dirty="0">
                <a:latin typeface="Gill Sans MT" panose="020B0502020104020203" pitchFamily="34" charset="0"/>
              </a:rPr>
              <a:t>代码自动生成。</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TorchScript</a:t>
            </a:r>
            <a:r>
              <a:rPr lang="zh-CN" altLang="en-US" dirty="0">
                <a:latin typeface="Gill Sans MT" panose="020B0502020104020203" pitchFamily="34" charset="0"/>
              </a:rPr>
              <a:t> 从 </a:t>
            </a:r>
            <a:r>
              <a:rPr lang="en-US" altLang="zh-CN" dirty="0">
                <a:latin typeface="Gill Sans MT" panose="020B0502020104020203" pitchFamily="34" charset="0"/>
              </a:rPr>
              <a:t>PyTorch</a:t>
            </a:r>
            <a:r>
              <a:rPr lang="zh-CN" altLang="en-US" dirty="0">
                <a:latin typeface="Gill Sans MT" panose="020B0502020104020203" pitchFamily="34" charset="0"/>
              </a:rPr>
              <a:t> 代码创建可序列化和可优化模型的方法。任何 </a:t>
            </a:r>
            <a:r>
              <a:rPr lang="en-US" altLang="zh-CN" dirty="0">
                <a:latin typeface="Gill Sans MT" panose="020B0502020104020203" pitchFamily="34" charset="0"/>
              </a:rPr>
              <a:t>TorchScript</a:t>
            </a:r>
            <a:r>
              <a:rPr lang="zh-CN" altLang="en-US" dirty="0">
                <a:latin typeface="Gill Sans MT" panose="020B0502020104020203" pitchFamily="34" charset="0"/>
              </a:rPr>
              <a:t> 程序都可以从 </a:t>
            </a:r>
            <a:r>
              <a:rPr lang="en-US" altLang="zh-CN" dirty="0">
                <a:latin typeface="Gill Sans MT" panose="020B0502020104020203" pitchFamily="34" charset="0"/>
              </a:rPr>
              <a:t>Python</a:t>
            </a:r>
            <a:r>
              <a:rPr lang="zh-CN" altLang="en-US" dirty="0">
                <a:latin typeface="Gill Sans MT" panose="020B0502020104020203" pitchFamily="34" charset="0"/>
              </a:rPr>
              <a:t> 进程中保存，并加载到没有 </a:t>
            </a:r>
            <a:r>
              <a:rPr lang="en-US" altLang="zh-CN" dirty="0">
                <a:latin typeface="Gill Sans MT" panose="020B0502020104020203" pitchFamily="34" charset="0"/>
              </a:rPr>
              <a:t>Python</a:t>
            </a:r>
            <a:r>
              <a:rPr lang="zh-CN" altLang="en-US" dirty="0">
                <a:latin typeface="Gill Sans MT" panose="020B0502020104020203" pitchFamily="34" charset="0"/>
              </a:rPr>
              <a:t> 依赖的进程中。</a:t>
            </a:r>
            <a:br>
              <a:rPr lang="zh-CN" altLang="en-US"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2111348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78C5123-A5D1-E848-AEB2-C4BA3253E7A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2384516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8BE0E3-8F8F-7F44-ABB7-EC9134231AA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834014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384E026-95EA-1047-B535-33BE676C8E1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2627579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PyTroch 2.0</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新特性回顾</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安装与新特性使用</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2.0</a:t>
            </a:r>
            <a:r>
              <a:rPr lang="zh-CN" altLang="en-US" sz="2000" dirty="0">
                <a:solidFill>
                  <a:srgbClr val="374154"/>
                </a:solidFill>
                <a:latin typeface="Gill Sans MT" panose="020B0502020104020203" pitchFamily="34" charset="0"/>
              </a:rPr>
              <a:t> 对厂商的启发和思考</a:t>
            </a:r>
            <a:endParaRPr lang="en-US" altLang="zh-CN" sz="1800" dirty="0">
              <a:solidFill>
                <a:srgbClr val="374154"/>
              </a:solidFill>
              <a:latin typeface="Gill Sans MT" panose="020B0502020104020203" pitchFamily="34" charset="0"/>
            </a:endParaRPr>
          </a:p>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特性</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实现方案</a:t>
            </a:r>
            <a:endParaRPr lang="en-US" altLang="zh-CN" sz="2000" dirty="0">
              <a:solidFill>
                <a:srgbClr val="374154"/>
              </a:solidFill>
              <a:latin typeface="Gill Sans MT" panose="020B0502020104020203" pitchFamily="34" charset="0"/>
            </a:endParaRPr>
          </a:p>
        </p:txBody>
      </p:sp>
      <p:sp>
        <p:nvSpPr>
          <p:cNvPr id="4" name="内容占位符 2">
            <a:extLst>
              <a:ext uri="{FF2B5EF4-FFF2-40B4-BE49-F238E27FC236}">
                <a16:creationId xmlns:a16="http://schemas.microsoft.com/office/drawing/2014/main" id="{EB5A57D2-9EA1-C546-9D78-078AE5B22F40}"/>
              </a:ext>
            </a:extLst>
          </p:cNvPr>
          <p:cNvSpPr>
            <a:spLocks noGrp="1"/>
          </p:cNvSpPr>
          <p:nvPr/>
        </p:nvSpPr>
        <p:spPr>
          <a:xfrm>
            <a:off x="6098381" y="1500098"/>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en-US" altLang="zh-CN" sz="2400" b="1" dirty="0">
                <a:solidFill>
                  <a:srgbClr val="374154"/>
                </a:solidFill>
                <a:latin typeface="Gill Sans MT" panose="020B0502020104020203" pitchFamily="34" charset="0"/>
              </a:rPr>
              <a:t>AOTAutograd</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效果</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AOTAutograd</a:t>
            </a:r>
            <a:r>
              <a:rPr lang="zh-CN" altLang="en-US" sz="2000" dirty="0">
                <a:solidFill>
                  <a:srgbClr val="374154"/>
                </a:solidFill>
                <a:latin typeface="Gill Sans MT" panose="020B0502020104020203" pitchFamily="34" charset="0"/>
              </a:rPr>
              <a:t> 实现方案</a:t>
            </a:r>
            <a:endParaRPr lang="en-US" altLang="zh-CN" sz="1800" dirty="0">
              <a:solidFill>
                <a:srgbClr val="374154"/>
              </a:solidFill>
              <a:latin typeface="Gill Sans MT" panose="020B0502020104020203" pitchFamily="34" charset="0"/>
            </a:endParaRPr>
          </a:p>
          <a:p>
            <a:pPr marL="457200" indent="-457200">
              <a:buFont typeface="+mj-lt"/>
              <a:buAutoNum type="arabicPeriod" startAt="4"/>
            </a:pPr>
            <a:r>
              <a:rPr lang="en-US" altLang="zh-CN" sz="2400" b="1" dirty="0">
                <a:solidFill>
                  <a:srgbClr val="374154"/>
                </a:solidFill>
                <a:latin typeface="Gill Sans MT" panose="020B0502020104020203" pitchFamily="34" charset="0"/>
              </a:rPr>
              <a:t>TorchInductor</a:t>
            </a:r>
            <a:r>
              <a:rPr lang="zh-CN" altLang="en-US" sz="2400" b="1" dirty="0">
                <a:solidFill>
                  <a:srgbClr val="374154"/>
                </a:solidFill>
                <a:latin typeface="Gill Sans MT" panose="020B0502020104020203" pitchFamily="34" charset="0"/>
              </a:rPr>
              <a:t> 新特性</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使用解读</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Triton</a:t>
            </a:r>
            <a:r>
              <a:rPr lang="zh-CN" altLang="en-US" sz="2000" dirty="0">
                <a:solidFill>
                  <a:srgbClr val="374154"/>
                </a:solidFill>
                <a:latin typeface="Gill Sans MT" panose="020B0502020104020203" pitchFamily="34" charset="0"/>
              </a:rPr>
              <a:t> 深度剖析</a:t>
            </a:r>
            <a:endParaRPr lang="en-US" altLang="zh-CN" sz="18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7F28BD-7384-8343-B6A6-5A9BFD9ADFB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55214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134C829-D3E9-114E-9A08-9DA5248143C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347415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9EE074B-D81A-2549-826A-D81C52A061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738111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ECB2F75-F642-B045-A7CB-51A4F2841E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198648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CB53AB-C19D-4C49-B88D-69C3C1B61E5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3967739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F27C9F4-FFD8-D847-A40A-C9350E33591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96304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3090B-125D-DC46-AE3C-1080CDC4F358}"/>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How</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JIT</a:t>
            </a:r>
            <a:r>
              <a:rPr kumimoji="1" lang="zh-CN" altLang="en-US" b="0" dirty="0">
                <a:latin typeface="Futura Medium" panose="020B0602020204020303" pitchFamily="34" charset="-79"/>
                <a:cs typeface="Futura Medium" panose="020B0602020204020303" pitchFamily="34" charset="-79"/>
              </a:rPr>
              <a:t> </a:t>
            </a:r>
            <a:r>
              <a:rPr kumimoji="1" lang="en-US" altLang="zh-CN" b="0" dirty="0">
                <a:latin typeface="Futura Medium" panose="020B0602020204020303" pitchFamily="34" charset="-79"/>
                <a:cs typeface="Futura Medium" panose="020B0602020204020303" pitchFamily="34" charset="-79"/>
              </a:rPr>
              <a:t>work</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76A00BCF-5017-0149-B696-F9E08F2B9687}"/>
              </a:ext>
            </a:extLst>
          </p:cNvPr>
          <p:cNvPicPr>
            <a:picLocks noChangeAspect="1"/>
          </p:cNvPicPr>
          <p:nvPr/>
        </p:nvPicPr>
        <p:blipFill>
          <a:blip r:embed="rId2"/>
          <a:stretch>
            <a:fillRect/>
          </a:stretch>
        </p:blipFill>
        <p:spPr>
          <a:xfrm>
            <a:off x="2353965" y="1772816"/>
            <a:ext cx="7701683" cy="4261598"/>
          </a:xfrm>
          <a:prstGeom prst="rect">
            <a:avLst/>
          </a:prstGeom>
        </p:spPr>
      </p:pic>
    </p:spTree>
    <p:extLst>
      <p:ext uri="{BB962C8B-B14F-4D97-AF65-F5344CB8AC3E}">
        <p14:creationId xmlns:p14="http://schemas.microsoft.com/office/powerpoint/2010/main" val="1814789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7FE3CD-BDBF-8A4C-A018-33FEEB95333C}"/>
              </a:ext>
            </a:extLst>
          </p:cNvPr>
          <p:cNvSpPr>
            <a:spLocks noGrp="1"/>
          </p:cNvSpPr>
          <p:nvPr>
            <p:ph type="title"/>
          </p:nvPr>
        </p:nvSpPr>
        <p:spPr/>
        <p:txBody>
          <a:bodyPr/>
          <a:lstStyle/>
          <a:p>
            <a:r>
              <a:rPr lang="en-US" altLang="zh-CN" b="0" dirty="0"/>
              <a:t>TorchScript Pros</a:t>
            </a:r>
            <a:r>
              <a:rPr lang="zh-CN" altLang="en-US" b="0" dirty="0"/>
              <a:t> </a:t>
            </a:r>
            <a:r>
              <a:rPr lang="en-US" altLang="zh-CN" b="0" dirty="0"/>
              <a:t>and</a:t>
            </a:r>
            <a:r>
              <a:rPr lang="zh-CN" altLang="en-US" b="0" dirty="0"/>
              <a:t> </a:t>
            </a:r>
            <a:r>
              <a:rPr lang="en-US" altLang="zh-CN" b="0" dirty="0"/>
              <a:t>Cons</a:t>
            </a:r>
            <a:endParaRPr lang="zh-CN" altLang="en-US" dirty="0"/>
          </a:p>
        </p:txBody>
      </p:sp>
      <p:sp>
        <p:nvSpPr>
          <p:cNvPr id="3" name="内容占位符 2">
            <a:extLst>
              <a:ext uri="{FF2B5EF4-FFF2-40B4-BE49-F238E27FC236}">
                <a16:creationId xmlns:a16="http://schemas.microsoft.com/office/drawing/2014/main" id="{B9ECBD24-D7C6-0349-8C3E-8F723D90869A}"/>
              </a:ext>
            </a:extLst>
          </p:cNvPr>
          <p:cNvSpPr>
            <a:spLocks noGrp="1"/>
          </p:cNvSpPr>
          <p:nvPr>
            <p:ph sz="half" idx="1"/>
          </p:nvPr>
        </p:nvSpPr>
        <p:spPr/>
        <p:txBody>
          <a:bodyPr/>
          <a:lstStyle/>
          <a:p>
            <a:pPr marL="0" indent="0">
              <a:lnSpc>
                <a:spcPct val="150000"/>
              </a:lnSpc>
              <a:buNone/>
            </a:pPr>
            <a:r>
              <a:rPr lang="en-US" altLang="zh-CN" b="1" dirty="0">
                <a:latin typeface="Gill Sans MT" panose="020B0502020104020203" pitchFamily="34" charset="0"/>
              </a:rPr>
              <a:t>Pros</a:t>
            </a:r>
          </a:p>
          <a:p>
            <a:pPr>
              <a:lnSpc>
                <a:spcPct val="150000"/>
              </a:lnSpc>
            </a:pPr>
            <a:r>
              <a:rPr lang="zh-CN" altLang="en-US" dirty="0">
                <a:latin typeface="Gill Sans MT" panose="020B0502020104020203" pitchFamily="34" charset="0"/>
              </a:rPr>
              <a:t>能够把动态图转为静态图，对静态图进行编译优化和执行</a:t>
            </a:r>
            <a:r>
              <a:rPr kumimoji="1" lang="zh-CN" altLang="en-US" dirty="0">
                <a:latin typeface="Gill Sans MT" panose="020B0502020104020203" pitchFamily="34" charset="0"/>
              </a:rPr>
              <a:t>；</a:t>
            </a:r>
            <a:endParaRPr kumimoji="1"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作为</a:t>
            </a:r>
            <a:r>
              <a:rPr kumimoji="1" lang="en-US" altLang="zh-CN" dirty="0">
                <a:latin typeface="Gill Sans MT" panose="020B0502020104020203" pitchFamily="34" charset="0"/>
              </a:rPr>
              <a:t>PyTorch</a:t>
            </a:r>
            <a:r>
              <a:rPr kumimoji="1" lang="zh-CN" altLang="en-US" dirty="0">
                <a:latin typeface="Gill Sans MT" panose="020B0502020104020203" pitchFamily="34" charset="0"/>
              </a:rPr>
              <a:t>关于静态图的第一次尝试；</a:t>
            </a:r>
            <a:endParaRPr lang="en-US" altLang="zh-CN" dirty="0">
              <a:latin typeface="Gill Sans MT" panose="020B0502020104020203" pitchFamily="34" charset="0"/>
            </a:endParaRPr>
          </a:p>
          <a:p>
            <a:pPr>
              <a:lnSpc>
                <a:spcPct val="150000"/>
              </a:lnSpc>
            </a:pPr>
            <a:endParaRPr lang="en-US" altLang="zh-CN" dirty="0">
              <a:latin typeface="Gill Sans MT" panose="020B0502020104020203" pitchFamily="34" charset="0"/>
            </a:endParaRPr>
          </a:p>
          <a:p>
            <a:pPr marL="0" indent="0">
              <a:lnSpc>
                <a:spcPct val="150000"/>
              </a:lnSpc>
              <a:buNone/>
            </a:pPr>
            <a:r>
              <a:rPr lang="en-US" altLang="zh-CN" b="1" dirty="0">
                <a:latin typeface="Gill Sans MT" panose="020B0502020104020203" pitchFamily="34" charset="0"/>
              </a:rPr>
              <a:t>Cons</a:t>
            </a:r>
            <a:r>
              <a:rPr lang="zh-CN" altLang="en-US" b="1" dirty="0">
                <a:latin typeface="Gill Sans MT" panose="020B0502020104020203" pitchFamily="34" charset="0"/>
              </a:rPr>
              <a:t>：</a:t>
            </a:r>
            <a:endParaRPr lang="en-US" altLang="zh-CN" b="1" dirty="0">
              <a:latin typeface="Gill Sans MT" panose="020B0502020104020203" pitchFamily="34" charset="0"/>
            </a:endParaRPr>
          </a:p>
          <a:p>
            <a:pPr>
              <a:lnSpc>
                <a:spcPct val="150000"/>
              </a:lnSpc>
            </a:pPr>
            <a:r>
              <a:rPr kumimoji="1" lang="zh-CN" altLang="en-US" dirty="0">
                <a:latin typeface="Gill Sans MT" panose="020B0502020104020203" pitchFamily="34" charset="0"/>
              </a:rPr>
              <a:t>静态图只能表达正向图，不能够处理反向图和动态</a:t>
            </a:r>
            <a:r>
              <a:rPr kumimoji="1" lang="en-US" altLang="zh-CN" dirty="0">
                <a:latin typeface="Gill Sans MT" panose="020B0502020104020203" pitchFamily="34" charset="0"/>
              </a:rPr>
              <a:t>Shape</a:t>
            </a:r>
            <a:r>
              <a:rPr kumimoji="1" lang="zh-CN" altLang="en-US" dirty="0">
                <a:latin typeface="Gill Sans MT" panose="020B0502020104020203" pitchFamily="34" charset="0"/>
              </a:rPr>
              <a:t>，使用场景有限；</a:t>
            </a:r>
            <a:endParaRPr kumimoji="1" lang="en-US" altLang="zh-CN" dirty="0">
              <a:latin typeface="Gill Sans MT" panose="020B0502020104020203" pitchFamily="34" charset="0"/>
            </a:endParaRPr>
          </a:p>
          <a:p>
            <a:pPr>
              <a:lnSpc>
                <a:spcPct val="150000"/>
              </a:lnSpc>
            </a:pPr>
            <a:r>
              <a:rPr kumimoji="1" lang="zh-CN" altLang="en-US" dirty="0">
                <a:latin typeface="Gill Sans MT" panose="020B0502020104020203" pitchFamily="34" charset="0"/>
              </a:rPr>
              <a:t>静态图</a:t>
            </a:r>
            <a:r>
              <a:rPr kumimoji="1" lang="en-US" altLang="zh-CN" dirty="0">
                <a:latin typeface="Gill Sans MT" panose="020B0502020104020203" pitchFamily="34" charset="0"/>
              </a:rPr>
              <a:t>IR</a:t>
            </a:r>
            <a:r>
              <a:rPr kumimoji="1" lang="zh-CN" altLang="en-US" dirty="0">
                <a:latin typeface="Gill Sans MT" panose="020B0502020104020203" pitchFamily="34" charset="0"/>
              </a:rPr>
              <a:t>复杂，难学，对于想修改或者增加优化</a:t>
            </a:r>
            <a:r>
              <a:rPr kumimoji="1" lang="en-US" altLang="zh-CN" dirty="0">
                <a:latin typeface="Gill Sans MT" panose="020B0502020104020203" pitchFamily="34" charset="0"/>
              </a:rPr>
              <a:t>Pass</a:t>
            </a:r>
            <a:r>
              <a:rPr kumimoji="1" lang="zh-CN" altLang="en-US" dirty="0">
                <a:latin typeface="Gill Sans MT" panose="020B0502020104020203" pitchFamily="34" charset="0"/>
              </a:rPr>
              <a:t>的开发者来说成本高；</a:t>
            </a:r>
            <a:endParaRPr kumimoji="1" lang="en-US" altLang="zh-CN" dirty="0">
              <a:latin typeface="Gill Sans MT" panose="020B0502020104020203" pitchFamily="34" charset="0"/>
            </a:endParaRPr>
          </a:p>
        </p:txBody>
      </p:sp>
    </p:spTree>
    <p:extLst>
      <p:ext uri="{BB962C8B-B14F-4D97-AF65-F5344CB8AC3E}">
        <p14:creationId xmlns:p14="http://schemas.microsoft.com/office/powerpoint/2010/main" val="93864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6" y="1484784"/>
            <a:ext cx="5265712"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400" b="1" dirty="0">
                <a:solidFill>
                  <a:srgbClr val="374154"/>
                </a:solidFill>
                <a:latin typeface="Gill Sans MT" panose="020B0502020104020203" pitchFamily="34" charset="0"/>
              </a:rPr>
              <a:t>TorchDynamo</a:t>
            </a:r>
            <a:r>
              <a:rPr lang="zh-CN" altLang="en-US" sz="2400" b="1" dirty="0">
                <a:solidFill>
                  <a:srgbClr val="374154"/>
                </a:solidFill>
                <a:latin typeface="Gill Sans MT" panose="020B0502020104020203" pitchFamily="34" charset="0"/>
              </a:rPr>
              <a:t> 解读</a:t>
            </a:r>
            <a:endParaRPr lang="en-US" altLang="zh-CN" sz="2400" b="1"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获取计算图的方式</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JIT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Script</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FX</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PyTorch</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Lazy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Tensor</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a:p>
            <a:pPr lvl="1"/>
            <a:r>
              <a:rPr lang="en-US" altLang="zh-CN" sz="2000" dirty="0">
                <a:solidFill>
                  <a:srgbClr val="374154"/>
                </a:solidFill>
                <a:latin typeface="Gill Sans MT" panose="020B0502020104020203" pitchFamily="34" charset="0"/>
              </a:rPr>
              <a:t>TorchDynamo</a:t>
            </a:r>
            <a:r>
              <a:rPr lang="zh-CN" altLang="en-US" sz="2000" dirty="0">
                <a:solidFill>
                  <a:srgbClr val="374154"/>
                </a:solidFill>
                <a:latin typeface="Gill Sans MT" panose="020B0502020104020203" pitchFamily="34" charset="0"/>
              </a:rPr>
              <a:t> 原理</a:t>
            </a:r>
            <a:endParaRPr lang="en-US" altLang="zh-CN"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3786104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en-US" altLang="zh-CN" sz="9600" dirty="0">
                <a:solidFill>
                  <a:srgbClr val="C00000"/>
                </a:solidFill>
                <a:latin typeface="Futura Medium" panose="020B0602020204020303" pitchFamily="34" charset="-79"/>
                <a:cs typeface="Futura Medium" panose="020B0602020204020303" pitchFamily="34" charset="-79"/>
              </a:rPr>
              <a:t>PyTorch</a:t>
            </a: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获取计算图</a:t>
            </a:r>
          </a:p>
        </p:txBody>
      </p:sp>
    </p:spTree>
    <p:extLst>
      <p:ext uri="{BB962C8B-B14F-4D97-AF65-F5344CB8AC3E}">
        <p14:creationId xmlns:p14="http://schemas.microsoft.com/office/powerpoint/2010/main" val="31101559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a:extLst>
              <a:ext uri="{FF2B5EF4-FFF2-40B4-BE49-F238E27FC236}">
                <a16:creationId xmlns:a16="http://schemas.microsoft.com/office/drawing/2014/main" id="{2C87E66B-7FB8-4943-91C8-24F9230F158D}"/>
              </a:ext>
            </a:extLst>
          </p:cNvPr>
          <p:cNvPicPr>
            <a:picLocks noGrp="1" noChangeAspect="1"/>
          </p:cNvPicPr>
          <p:nvPr>
            <p:ph sz="half" idx="1"/>
          </p:nvPr>
        </p:nvPicPr>
        <p:blipFill>
          <a:blip r:embed="rId2">
            <a:extLst>
              <a:ext uri="{28A0092B-C50C-407E-A947-70E740481C1C}">
                <a14:useLocalDpi xmlns:a14="http://schemas.microsoft.com/office/drawing/2010/main"/>
              </a:ext>
            </a:extLst>
          </a:blip>
          <a:stretch>
            <a:fillRect/>
          </a:stretch>
        </p:blipFill>
        <p:spPr>
          <a:xfrm>
            <a:off x="1129829" y="819006"/>
            <a:ext cx="9536345" cy="5359425"/>
          </a:xfrm>
        </p:spPr>
      </p:pic>
      <p:sp>
        <p:nvSpPr>
          <p:cNvPr id="2" name="标题 1">
            <a:extLst>
              <a:ext uri="{FF2B5EF4-FFF2-40B4-BE49-F238E27FC236}">
                <a16:creationId xmlns:a16="http://schemas.microsoft.com/office/drawing/2014/main" id="{66351538-7F6D-CC42-88DC-6C4E810F9BC7}"/>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PyTorch Eager</a:t>
            </a:r>
            <a:r>
              <a:rPr kumimoji="1"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Mode</a:t>
            </a:r>
            <a:endParaRPr kumimoji="1" lang="zh-CN" altLang="en-US"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776160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7E5F22B-9DCC-C34B-8C81-3BB725C1BAA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3508F1BD-4F20-4F4C-A0BE-32A5D801F400}"/>
              </a:ext>
            </a:extLst>
          </p:cNvPr>
          <p:cNvPicPr>
            <a:picLocks noGrp="1" noChangeAspect="1"/>
          </p:cNvPicPr>
          <p:nvPr>
            <p:ph sz="half" idx="1"/>
          </p:nvPr>
        </p:nvPicPr>
        <p:blipFill>
          <a:blip r:embed="rId2">
            <a:extLst>
              <a:ext uri="{28A0092B-C50C-407E-A947-70E740481C1C}">
                <a14:useLocalDpi xmlns:a14="http://schemas.microsoft.com/office/drawing/2010/main"/>
              </a:ext>
            </a:extLst>
          </a:blip>
          <a:stretch>
            <a:fillRect/>
          </a:stretch>
        </p:blipFill>
        <p:spPr>
          <a:xfrm>
            <a:off x="-1" y="0"/>
            <a:ext cx="12192001" cy="6858000"/>
          </a:xfrm>
        </p:spPr>
      </p:pic>
    </p:spTree>
    <p:extLst>
      <p:ext uri="{BB962C8B-B14F-4D97-AF65-F5344CB8AC3E}">
        <p14:creationId xmlns:p14="http://schemas.microsoft.com/office/powerpoint/2010/main" val="407177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0EABF12-ACC0-7244-81FC-A272837BF6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59867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1188409-69A7-2D4A-AE57-1675A03FB8B3}"/>
              </a:ext>
            </a:extLst>
          </p:cNvPr>
          <p:cNvPicPr>
            <a:picLocks noChangeAspect="1"/>
          </p:cNvPicPr>
          <p:nvPr/>
        </p:nvPicPr>
        <p:blipFill>
          <a:blip r:embed="rId2"/>
          <a:stretch>
            <a:fillRect/>
          </a:stretch>
        </p:blipFill>
        <p:spPr>
          <a:xfrm>
            <a:off x="-1" y="18643"/>
            <a:ext cx="12196763" cy="6820714"/>
          </a:xfrm>
          <a:prstGeom prst="rect">
            <a:avLst/>
          </a:prstGeom>
        </p:spPr>
      </p:pic>
    </p:spTree>
    <p:extLst>
      <p:ext uri="{BB962C8B-B14F-4D97-AF65-F5344CB8AC3E}">
        <p14:creationId xmlns:p14="http://schemas.microsoft.com/office/powerpoint/2010/main" val="474793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AD6EA-FC20-FB46-B20E-80526BC431E0}"/>
              </a:ext>
            </a:extLst>
          </p:cNvPr>
          <p:cNvSpPr>
            <a:spLocks noGrp="1"/>
          </p:cNvSpPr>
          <p:nvPr>
            <p:ph type="title"/>
          </p:nvPr>
        </p:nvSpPr>
        <p:spPr/>
        <p:txBody>
          <a:bodyPr/>
          <a:lstStyle/>
          <a:p>
            <a:r>
              <a:rPr lang="zh-CN" altLang="en-US" sz="2800" dirty="0"/>
              <a:t>获取计算图的主要方式</a:t>
            </a:r>
            <a:endParaRPr kumimoji="1" lang="zh-CN" altLang="en-US" sz="2800" dirty="0"/>
          </a:p>
        </p:txBody>
      </p:sp>
      <p:sp>
        <p:nvSpPr>
          <p:cNvPr id="3" name="内容占位符 2">
            <a:extLst>
              <a:ext uri="{FF2B5EF4-FFF2-40B4-BE49-F238E27FC236}">
                <a16:creationId xmlns:a16="http://schemas.microsoft.com/office/drawing/2014/main" id="{BD9FA0FD-BB94-EB4D-90AE-093FC400373C}"/>
              </a:ext>
            </a:extLst>
          </p:cNvPr>
          <p:cNvSpPr>
            <a:spLocks noGrp="1"/>
          </p:cNvSpPr>
          <p:nvPr>
            <p:ph sz="half" idx="1"/>
          </p:nvPr>
        </p:nvSpPr>
        <p:spPr/>
        <p:txBody>
          <a:bodyPr/>
          <a:lstStyle/>
          <a:p>
            <a:pPr>
              <a:lnSpc>
                <a:spcPct val="150000"/>
              </a:lnSpc>
            </a:pPr>
            <a:r>
              <a:rPr lang="zh-CN" altLang="en-US" sz="2000" b="1" dirty="0">
                <a:latin typeface="Gill Sans MT" panose="020B0502020104020203" pitchFamily="34" charset="0"/>
              </a:rPr>
              <a:t>基于追踪</a:t>
            </a:r>
            <a:r>
              <a:rPr lang="en-US" altLang="zh-CN" sz="2000" b="1" dirty="0">
                <a:latin typeface="Gill Sans MT" panose="020B0502020104020203" pitchFamily="34" charset="0"/>
              </a:rPr>
              <a:t>Trace</a:t>
            </a:r>
            <a:r>
              <a:rPr lang="zh-CN" altLang="en-US" sz="2000" b="1" dirty="0">
                <a:latin typeface="Gill Sans MT" panose="020B0502020104020203" pitchFamily="34" charset="0"/>
              </a:rPr>
              <a:t>：</a:t>
            </a:r>
            <a:r>
              <a:rPr lang="zh-CN" altLang="en-US" sz="2000" dirty="0">
                <a:latin typeface="Gill Sans MT" panose="020B0502020104020203" pitchFamily="34" charset="0"/>
              </a:rPr>
              <a:t>直接执行用户代码，记录下算子调用序列，将算子调用序列保存为静态图，执行中脱离前端语言环境，由运行时按照静态图逻辑执行；</a:t>
            </a:r>
          </a:p>
          <a:p>
            <a:pPr>
              <a:lnSpc>
                <a:spcPct val="150000"/>
              </a:lnSpc>
            </a:pPr>
            <a:r>
              <a:rPr lang="zh-CN" altLang="en-US" sz="2000" b="1" dirty="0">
                <a:latin typeface="Gill Sans MT" panose="020B0502020104020203" pitchFamily="34" charset="0"/>
              </a:rPr>
              <a:t>基于源代码解析：</a:t>
            </a:r>
            <a:r>
              <a:rPr lang="zh-CN" altLang="en-US" sz="2000" dirty="0">
                <a:latin typeface="Gill Sans MT" panose="020B0502020104020203" pitchFamily="34" charset="0"/>
              </a:rPr>
              <a:t>以宿主语言的抽象语法树（</a:t>
            </a:r>
            <a:r>
              <a:rPr lang="en-US" altLang="zh-CN" sz="2000" dirty="0">
                <a:latin typeface="Gill Sans MT" panose="020B0502020104020203" pitchFamily="34" charset="0"/>
              </a:rPr>
              <a:t>AST</a:t>
            </a:r>
            <a:r>
              <a:rPr lang="zh-CN" altLang="en-US" sz="2000" dirty="0">
                <a:latin typeface="Gill Sans MT" panose="020B0502020104020203" pitchFamily="34" charset="0"/>
              </a:rPr>
              <a:t>）为输入，转化为内部语法树，经过别名分析，</a:t>
            </a:r>
            <a:r>
              <a:rPr lang="en-US" altLang="zh-CN" sz="2000" dirty="0">
                <a:latin typeface="Gill Sans MT" panose="020B0502020104020203" pitchFamily="34" charset="0"/>
              </a:rPr>
              <a:t>SSA</a:t>
            </a:r>
            <a:r>
              <a:rPr lang="zh-CN" altLang="en-US" sz="2000" dirty="0">
                <a:latin typeface="Gill Sans MT" panose="020B0502020104020203" pitchFamily="34" charset="0"/>
              </a:rPr>
              <a:t>（</a:t>
            </a:r>
            <a:r>
              <a:rPr lang="en-US" altLang="zh-CN" sz="2000" dirty="0">
                <a:latin typeface="Gill Sans MT" panose="020B0502020104020203" pitchFamily="34" charset="0"/>
              </a:rPr>
              <a:t>static single value assignment</a:t>
            </a:r>
            <a:r>
              <a:rPr lang="zh-CN" altLang="en-US" sz="2000" dirty="0">
                <a:latin typeface="Gill Sans MT" panose="020B0502020104020203" pitchFamily="34" charset="0"/>
              </a:rPr>
              <a:t>），类型推断等</a:t>
            </a:r>
            <a:r>
              <a:rPr lang="en-US" altLang="zh-CN" sz="2000" dirty="0">
                <a:latin typeface="Gill Sans MT" panose="020B0502020104020203" pitchFamily="34" charset="0"/>
              </a:rPr>
              <a:t>Pass</a:t>
            </a:r>
            <a:r>
              <a:rPr lang="zh-CN" altLang="en-US" sz="2000" dirty="0">
                <a:latin typeface="Gill Sans MT" panose="020B0502020104020203" pitchFamily="34" charset="0"/>
              </a:rPr>
              <a:t>，转换为计算图表示；</a:t>
            </a:r>
          </a:p>
        </p:txBody>
      </p:sp>
      <p:pic>
        <p:nvPicPr>
          <p:cNvPr id="6" name="图片 5">
            <a:extLst>
              <a:ext uri="{FF2B5EF4-FFF2-40B4-BE49-F238E27FC236}">
                <a16:creationId xmlns:a16="http://schemas.microsoft.com/office/drawing/2014/main" id="{088935C5-572A-9747-AF90-75F9DC97698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118147" y="548679"/>
            <a:ext cx="576064" cy="864097"/>
          </a:xfrm>
          <a:prstGeom prst="rect">
            <a:avLst/>
          </a:prstGeom>
        </p:spPr>
      </p:pic>
      <p:sp>
        <p:nvSpPr>
          <p:cNvPr id="7" name="文本框 6">
            <a:extLst>
              <a:ext uri="{FF2B5EF4-FFF2-40B4-BE49-F238E27FC236}">
                <a16:creationId xmlns:a16="http://schemas.microsoft.com/office/drawing/2014/main" id="{086E9172-3791-D34B-8E19-3A46A1B0A011}"/>
              </a:ext>
            </a:extLst>
          </p:cNvPr>
          <p:cNvSpPr txBox="1"/>
          <p:nvPr/>
        </p:nvSpPr>
        <p:spPr>
          <a:xfrm>
            <a:off x="10749422" y="749895"/>
            <a:ext cx="1109599"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JIT</a:t>
            </a:r>
            <a:endParaRPr lang="zh-CN" altLang="en-US" sz="2400" b="1" dirty="0" err="1">
              <a:solidFill>
                <a:srgbClr val="59595A"/>
              </a:solidFill>
              <a:latin typeface="+mj-ea"/>
              <a:ea typeface="+mj-ea"/>
            </a:endParaRPr>
          </a:p>
        </p:txBody>
      </p:sp>
      <p:pic>
        <p:nvPicPr>
          <p:cNvPr id="9" name="图片 8">
            <a:extLst>
              <a:ext uri="{FF2B5EF4-FFF2-40B4-BE49-F238E27FC236}">
                <a16:creationId xmlns:a16="http://schemas.microsoft.com/office/drawing/2014/main" id="{B7946257-9439-F34C-842F-481FFA0C81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092044" y="548109"/>
            <a:ext cx="576064" cy="864097"/>
          </a:xfrm>
          <a:prstGeom prst="rect">
            <a:avLst/>
          </a:prstGeom>
        </p:spPr>
      </p:pic>
      <p:sp>
        <p:nvSpPr>
          <p:cNvPr id="10" name="文本框 9">
            <a:extLst>
              <a:ext uri="{FF2B5EF4-FFF2-40B4-BE49-F238E27FC236}">
                <a16:creationId xmlns:a16="http://schemas.microsoft.com/office/drawing/2014/main" id="{75654859-8D03-A44A-BDC5-A172FD372CF1}"/>
              </a:ext>
            </a:extLst>
          </p:cNvPr>
          <p:cNvSpPr txBox="1"/>
          <p:nvPr/>
        </p:nvSpPr>
        <p:spPr>
          <a:xfrm>
            <a:off x="8723319" y="749325"/>
            <a:ext cx="1056700" cy="461665"/>
          </a:xfrm>
          <a:prstGeom prst="rect">
            <a:avLst/>
          </a:prstGeom>
          <a:noFill/>
        </p:spPr>
        <p:txBody>
          <a:bodyPr wrap="none" rtlCol="0">
            <a:spAutoFit/>
          </a:bodyPr>
          <a:lstStyle/>
          <a:p>
            <a:pPr>
              <a:buNone/>
            </a:pPr>
            <a:r>
              <a:rPr lang="en-US" altLang="zh-CN" sz="2400" b="1" dirty="0">
                <a:solidFill>
                  <a:srgbClr val="59595A"/>
                </a:solidFill>
                <a:latin typeface="+mj-ea"/>
                <a:ea typeface="+mj-ea"/>
              </a:rPr>
              <a:t>PT</a:t>
            </a:r>
            <a:r>
              <a:rPr lang="zh-CN" altLang="en-US" sz="2400" b="1" dirty="0">
                <a:solidFill>
                  <a:srgbClr val="59595A"/>
                </a:solidFill>
                <a:latin typeface="+mj-ea"/>
                <a:ea typeface="+mj-ea"/>
              </a:rPr>
              <a:t> </a:t>
            </a:r>
            <a:r>
              <a:rPr lang="en-US" altLang="zh-CN" sz="2400" b="1" dirty="0">
                <a:solidFill>
                  <a:srgbClr val="59595A"/>
                </a:solidFill>
                <a:latin typeface="+mj-ea"/>
                <a:ea typeface="+mj-ea"/>
              </a:rPr>
              <a:t>FX</a:t>
            </a:r>
            <a:endParaRPr lang="zh-CN" altLang="en-US" sz="2400" b="1" dirty="0" err="1">
              <a:solidFill>
                <a:srgbClr val="59595A"/>
              </a:solidFill>
              <a:latin typeface="+mj-ea"/>
              <a:ea typeface="+mj-ea"/>
            </a:endParaRPr>
          </a:p>
        </p:txBody>
      </p:sp>
    </p:spTree>
    <p:extLst>
      <p:ext uri="{BB962C8B-B14F-4D97-AF65-F5344CB8AC3E}">
        <p14:creationId xmlns:p14="http://schemas.microsoft.com/office/powerpoint/2010/main" val="248923817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32454</TotalTime>
  <Words>703</Words>
  <Application>Microsoft Macintosh PowerPoint</Application>
  <PresentationFormat>自定义</PresentationFormat>
  <Paragraphs>75</Paragraphs>
  <Slides>28</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28</vt:i4>
      </vt:variant>
    </vt:vector>
  </HeadingPairs>
  <TitlesOfParts>
    <vt:vector size="47"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AI编译器-系列之PyTorch</vt:lpstr>
      <vt:lpstr>PowerPoint 演示文稿</vt:lpstr>
      <vt:lpstr>PowerPoint 演示文稿</vt:lpstr>
      <vt:lpstr>PowerPoint 演示文稿</vt:lpstr>
      <vt:lpstr>PyTorch Eager Mode</vt:lpstr>
      <vt:lpstr>PowerPoint 演示文稿</vt:lpstr>
      <vt:lpstr>PowerPoint 演示文稿</vt:lpstr>
      <vt:lpstr>PowerPoint 演示文稿</vt:lpstr>
      <vt:lpstr>获取计算图的主要方式</vt:lpstr>
      <vt:lpstr>获取计算图的主要方式 (I)</vt:lpstr>
      <vt:lpstr>获取计算图的主要方式 (I)</vt:lpstr>
      <vt:lpstr>获取计算图的主要方式 (II)</vt:lpstr>
      <vt:lpstr>获取计算图的主要方式 (II)</vt:lpstr>
      <vt:lpstr>PyTorch 编译的尝试</vt:lpstr>
      <vt:lpstr>PowerPoint 演示文稿</vt:lpstr>
      <vt:lpstr>TorchScript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JIT work</vt:lpstr>
      <vt:lpstr>TorchScript Pros and Cons</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5071</cp:revision>
  <dcterms:created xsi:type="dcterms:W3CDTF">2015-01-14T10:38:57Z</dcterms:created>
  <dcterms:modified xsi:type="dcterms:W3CDTF">2022-12-11T02:57:55Z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